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84" r:id="rId3"/>
    <p:sldId id="265" r:id="rId4"/>
    <p:sldId id="283" r:id="rId5"/>
    <p:sldId id="285" r:id="rId6"/>
    <p:sldId id="294" r:id="rId7"/>
    <p:sldId id="293" r:id="rId8"/>
    <p:sldId id="281" r:id="rId9"/>
    <p:sldId id="295" r:id="rId10"/>
    <p:sldId id="277"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97" autoAdjust="0"/>
    <p:restoredTop sz="55245" autoAdjust="0"/>
  </p:normalViewPr>
  <p:slideViewPr>
    <p:cSldViewPr snapToGrid="0">
      <p:cViewPr varScale="1">
        <p:scale>
          <a:sx n="61" d="100"/>
          <a:sy n="61" d="100"/>
        </p:scale>
        <p:origin x="2778" y="66"/>
      </p:cViewPr>
      <p:guideLst/>
    </p:cSldViewPr>
  </p:slideViewPr>
  <p:outlineViewPr>
    <p:cViewPr>
      <p:scale>
        <a:sx n="33" d="100"/>
        <a:sy n="33" d="100"/>
      </p:scale>
      <p:origin x="0" y="-15144"/>
    </p:cViewPr>
  </p:outlineViewPr>
  <p:notesTextViewPr>
    <p:cViewPr>
      <p:scale>
        <a:sx n="3" d="2"/>
        <a:sy n="3" d="2"/>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8BC88C-05A4-4A6A-BFAC-15E9DB5E08D6}" type="datetimeFigureOut">
              <a:rPr lang="en-US" smtClean="0"/>
              <a:t>9/19/2025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CCC15F1-1E53-4684-8FD4-B4EED7914D9E}" type="slidenum">
              <a:rPr lang="en-US" smtClean="0"/>
              <a:t>‹#›</a:t>
            </a:fld>
            <a:endParaRPr lang="en-US"/>
          </a:p>
        </p:txBody>
      </p:sp>
    </p:spTree>
    <p:extLst>
      <p:ext uri="{BB962C8B-B14F-4D97-AF65-F5344CB8AC3E}">
        <p14:creationId xmlns:p14="http://schemas.microsoft.com/office/powerpoint/2010/main" val="243239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Good afternoon </a:t>
            </a:r>
          </a:p>
          <a:p>
            <a:endParaRPr lang="en-US" sz="1200" dirty="0">
              <a:latin typeface="+mn-lt"/>
            </a:endParaRPr>
          </a:p>
          <a:p>
            <a:r>
              <a:rPr lang="en-US" sz="1200" dirty="0">
                <a:latin typeface="+mn-lt"/>
              </a:rPr>
              <a:t>Welcome and thank you for joining us for another CDBG Over Coffee, today’s topic, is Labors Standards</a:t>
            </a:r>
          </a:p>
        </p:txBody>
      </p:sp>
      <p:sp>
        <p:nvSpPr>
          <p:cNvPr id="4" name="Slide Number Placeholder 3"/>
          <p:cNvSpPr>
            <a:spLocks noGrp="1"/>
          </p:cNvSpPr>
          <p:nvPr>
            <p:ph type="sldNum" sz="quarter" idx="5"/>
          </p:nvPr>
        </p:nvSpPr>
        <p:spPr/>
        <p:txBody>
          <a:bodyPr/>
          <a:lstStyle/>
          <a:p>
            <a:fld id="{DCCC15F1-1E53-4684-8FD4-B4EED7914D9E}" type="slidenum">
              <a:rPr lang="en-US" smtClean="0"/>
              <a:t>1</a:t>
            </a:fld>
            <a:endParaRPr lang="en-US"/>
          </a:p>
        </p:txBody>
      </p:sp>
    </p:spTree>
    <p:extLst>
      <p:ext uri="{BB962C8B-B14F-4D97-AF65-F5344CB8AC3E}">
        <p14:creationId xmlns:p14="http://schemas.microsoft.com/office/powerpoint/2010/main" val="1492027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666666"/>
                </a:solidFill>
                <a:effectLst/>
                <a:latin typeface="+mn-lt"/>
              </a:rPr>
              <a:t>There is a fair deal of complications involved in managing a CDBG project and it is easy to make mistakes given all the regulations and reporting requirements. </a:t>
            </a:r>
            <a:r>
              <a:rPr lang="en-US" dirty="0"/>
              <a:t>Where underpayments of wages have occurred, the employer must pay wage restitution to the affected employee(s). Wage restitution must be paid promptly in the full amounts due, less any permissible and authorized deductions.</a:t>
            </a:r>
          </a:p>
          <a:p>
            <a:pPr marL="171450" indent="-171450">
              <a:buFont typeface="Arial" panose="020B0604020202020204" pitchFamily="34" charset="0"/>
              <a:buChar char="•"/>
            </a:pPr>
            <a:r>
              <a:rPr lang="en-US" dirty="0"/>
              <a:t>The labor standards clauses in the TxCDBG contract and DOL regulations provide for administrative review of issues by TDA where there is a difference of views between the LSO and any employer. The most common situations include: </a:t>
            </a:r>
          </a:p>
          <a:p>
            <a:pPr lvl="1">
              <a:buFont typeface="Arial" panose="020B0604020202020204" pitchFamily="34" charset="0"/>
              <a:buChar char="•"/>
            </a:pPr>
            <a:r>
              <a:rPr lang="en-US" sz="1200" dirty="0"/>
              <a:t> Findings of Underpayment</a:t>
            </a:r>
          </a:p>
          <a:p>
            <a:pPr lvl="1">
              <a:buFont typeface="Arial" panose="020B0604020202020204" pitchFamily="34" charset="0"/>
              <a:buChar char="•"/>
            </a:pPr>
            <a:r>
              <a:rPr lang="en-US" sz="1200" dirty="0"/>
              <a:t> Withholding </a:t>
            </a:r>
          </a:p>
          <a:p>
            <a:pPr lvl="1">
              <a:buFont typeface="Arial" panose="020B0604020202020204" pitchFamily="34" charset="0"/>
              <a:buChar char="•"/>
            </a:pPr>
            <a:r>
              <a:rPr lang="en-US" sz="1200" dirty="0"/>
              <a:t> Deposits and Escrows, and </a:t>
            </a:r>
          </a:p>
          <a:p>
            <a:pPr lvl="1">
              <a:buFont typeface="Arial" panose="020B0604020202020204" pitchFamily="34" charset="0"/>
              <a:buChar char="•"/>
            </a:pPr>
            <a:r>
              <a:rPr lang="en-US" sz="1200" dirty="0"/>
              <a:t> Debarment </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CCC15F1-1E53-4684-8FD4-B4EED7914D9E}" type="slidenum">
              <a:rPr lang="en-US" smtClean="0"/>
              <a:t>10</a:t>
            </a:fld>
            <a:endParaRPr lang="en-US"/>
          </a:p>
        </p:txBody>
      </p:sp>
    </p:spTree>
    <p:extLst>
      <p:ext uri="{BB962C8B-B14F-4D97-AF65-F5344CB8AC3E}">
        <p14:creationId xmlns:p14="http://schemas.microsoft.com/office/powerpoint/2010/main" val="1871409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B3A04-5E3F-5D68-A6CE-B4332C0226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45A055-D26F-8A37-8A00-1242E05224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847CA1-B18B-0040-9588-710768741302}"/>
              </a:ext>
            </a:extLst>
          </p:cNvPr>
          <p:cNvSpPr>
            <a:spLocks noGrp="1"/>
          </p:cNvSpPr>
          <p:nvPr>
            <p:ph type="body" idx="1"/>
          </p:nvPr>
        </p:nvSpPr>
        <p:spPr/>
        <p:txBody>
          <a:bodyPr/>
          <a:lstStyle/>
          <a:p>
            <a:pPr marL="171450" indent="-171450" defTabSz="931774">
              <a:buFont typeface="Arial" panose="020B0604020202020204" pitchFamily="34" charset="0"/>
              <a:buChar char="•"/>
              <a:defRPr/>
            </a:pPr>
            <a:r>
              <a:rPr lang="en-US" b="0" i="0" dirty="0">
                <a:solidFill>
                  <a:srgbClr val="222222"/>
                </a:solidFill>
                <a:effectLst/>
                <a:latin typeface="+mn-lt"/>
              </a:rPr>
              <a:t>The Davis-Bacon Act, is a federal law, that requires local prevailing wages be paid on most federal and federally funded construction contracts. The Act ensures that the use of federal funds, elevates the labor standards for construction workers, and the funds are used to ensure local wage and benefit standards, allowing responsible contractors to compete for federally funded or assisted construction contracts. </a:t>
            </a:r>
          </a:p>
          <a:p>
            <a:pPr marL="171450" indent="-171450" defTabSz="931774">
              <a:buFont typeface="Arial" panose="020B0604020202020204" pitchFamily="34" charset="0"/>
              <a:buChar char="•"/>
              <a:defRPr/>
            </a:pPr>
            <a:r>
              <a:rPr lang="en-US" b="0" i="0" dirty="0">
                <a:solidFill>
                  <a:srgbClr val="222222"/>
                </a:solidFill>
                <a:effectLst/>
                <a:latin typeface="+mn-lt"/>
              </a:rPr>
              <a:t>Construction contracts of more than $2,000 dollars, must comply with the federal labor laws. The $2,000 threshold applies to any contract regardless of the combination of funding sources.  </a:t>
            </a:r>
          </a:p>
          <a:p>
            <a:pPr marL="171450" indent="-171450" defTabSz="931774">
              <a:buFont typeface="Arial" panose="020B0604020202020204" pitchFamily="34" charset="0"/>
              <a:buChar char="•"/>
              <a:defRPr/>
            </a:pPr>
            <a:r>
              <a:rPr lang="en-US" sz="1200" dirty="0">
                <a:solidFill>
                  <a:srgbClr val="000000"/>
                </a:solidFill>
                <a:latin typeface="+mn-lt"/>
              </a:rPr>
              <a:t>This means that whether the project is utilizing federal funds or internal resources, contracting out any construction portion of the project they will have to abide by Davis- Bacon Act requirements.</a:t>
            </a:r>
          </a:p>
          <a:p>
            <a:pPr defTabSz="931774">
              <a:defRPr/>
            </a:pPr>
            <a:endParaRPr lang="en-US" sz="1200" dirty="0">
              <a:solidFill>
                <a:srgbClr val="000000"/>
              </a:solidFill>
            </a:endParaRPr>
          </a:p>
          <a:p>
            <a:pPr defTabSz="931774">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73096313-25B5-957A-F787-34A9EAB0D11A}"/>
              </a:ext>
            </a:extLst>
          </p:cNvPr>
          <p:cNvSpPr>
            <a:spLocks noGrp="1"/>
          </p:cNvSpPr>
          <p:nvPr>
            <p:ph type="sldNum" sz="quarter" idx="5"/>
          </p:nvPr>
        </p:nvSpPr>
        <p:spPr/>
        <p:txBody>
          <a:bodyPr/>
          <a:lstStyle/>
          <a:p>
            <a:fld id="{DCCC15F1-1E53-4684-8FD4-B4EED7914D9E}" type="slidenum">
              <a:rPr lang="en-US" smtClean="0"/>
              <a:t>2</a:t>
            </a:fld>
            <a:endParaRPr lang="en-US"/>
          </a:p>
        </p:txBody>
      </p:sp>
    </p:spTree>
    <p:extLst>
      <p:ext uri="{BB962C8B-B14F-4D97-AF65-F5344CB8AC3E}">
        <p14:creationId xmlns:p14="http://schemas.microsoft.com/office/powerpoint/2010/main" val="1700201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3177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A1C2C"/>
                </a:solidFill>
                <a:effectLst/>
                <a:latin typeface="+mn-lt"/>
              </a:rPr>
              <a:t>The bill was drafted by Senator James J. Davis from Pennsylvania and Congressman Robert L. Bacon from New York, after concerns were voiced about working conditions and ongoing pressure toward lower wages on public works projects.</a:t>
            </a:r>
            <a:endParaRPr lang="en-US" sz="1200" b="0" i="0" dirty="0">
              <a:solidFill>
                <a:schemeClr val="tx1"/>
              </a:solidFill>
              <a:effectLst/>
              <a:latin typeface="+mn-lt"/>
            </a:endParaRPr>
          </a:p>
          <a:p>
            <a:pPr marL="171450" marR="0" lvl="0" indent="-171450" algn="l" defTabSz="93177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chemeClr val="tx1"/>
                </a:solidFill>
                <a:effectLst/>
                <a:latin typeface="+mn-lt"/>
              </a:rPr>
              <a:t>The Davis–Bacon act was passed by Congress and signed into law by President Herbert Hoover on March 3, 1931.</a:t>
            </a:r>
            <a:endParaRPr lang="en-US" sz="1200" dirty="0">
              <a:solidFill>
                <a:schemeClr val="tx1"/>
              </a:solidFill>
              <a:latin typeface="+mn-lt"/>
              <a:cs typeface="Calibri" panose="020F0502020204030204" pitchFamily="34" charset="0"/>
            </a:endParaRPr>
          </a:p>
          <a:p>
            <a:pPr defTabSz="931774">
              <a:defRPr/>
            </a:pPr>
            <a:endParaRPr lang="en-US" sz="1000" dirty="0">
              <a:latin typeface="Aptos" panose="020B0004020202020204" pitchFamily="34" charset="0"/>
            </a:endParaRPr>
          </a:p>
        </p:txBody>
      </p:sp>
      <p:sp>
        <p:nvSpPr>
          <p:cNvPr id="4" name="Slide Number Placeholder 3"/>
          <p:cNvSpPr>
            <a:spLocks noGrp="1"/>
          </p:cNvSpPr>
          <p:nvPr>
            <p:ph type="sldNum" sz="quarter" idx="5"/>
          </p:nvPr>
        </p:nvSpPr>
        <p:spPr/>
        <p:txBody>
          <a:bodyPr/>
          <a:lstStyle/>
          <a:p>
            <a:fld id="{DCCC15F1-1E53-4684-8FD4-B4EED7914D9E}" type="slidenum">
              <a:rPr lang="en-US" smtClean="0"/>
              <a:t>3</a:t>
            </a:fld>
            <a:endParaRPr lang="en-US"/>
          </a:p>
        </p:txBody>
      </p:sp>
    </p:spTree>
    <p:extLst>
      <p:ext uri="{BB962C8B-B14F-4D97-AF65-F5344CB8AC3E}">
        <p14:creationId xmlns:p14="http://schemas.microsoft.com/office/powerpoint/2010/main" val="2506227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1D8EF-E8E8-7847-D5A4-22BC3394C2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737E3-C9AE-A083-B40C-64C421BCE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1B5844-E122-943B-F6D9-BDB69E0DFE69}"/>
              </a:ext>
            </a:extLst>
          </p:cNvPr>
          <p:cNvSpPr>
            <a:spLocks noGrp="1"/>
          </p:cNvSpPr>
          <p:nvPr>
            <p:ph type="body" idx="1"/>
          </p:nvPr>
        </p:nvSpPr>
        <p:spPr/>
        <p:txBody>
          <a:bodyPr/>
          <a:lstStyle/>
          <a:p>
            <a:pPr marL="171450" indent="-171450" algn="l">
              <a:buFont typeface="Arial" panose="020B0604020202020204" pitchFamily="34" charset="0"/>
              <a:buChar char="•"/>
            </a:pPr>
            <a:r>
              <a:rPr lang="en-US" sz="1200" b="0" i="0" dirty="0">
                <a:solidFill>
                  <a:srgbClr val="212121"/>
                </a:solidFill>
                <a:effectLst/>
                <a:latin typeface="+mn-lt"/>
              </a:rPr>
              <a:t>The minimum Davis-Bacon wages are “based on the wages the Secretary of Labor determines to be prevailing for the corresponding classes of laborers and mechanics employed on projects of a character similar to the contract work” in that specific geographic area. </a:t>
            </a:r>
          </a:p>
          <a:p>
            <a:pPr marL="171450" indent="-171450" algn="l">
              <a:buFont typeface="Arial" panose="020B0604020202020204" pitchFamily="34" charset="0"/>
              <a:buChar char="•"/>
            </a:pPr>
            <a:r>
              <a:rPr lang="en-US" sz="1200" b="0" i="0" dirty="0">
                <a:solidFill>
                  <a:srgbClr val="212121"/>
                </a:solidFill>
                <a:effectLst/>
                <a:latin typeface="+mn-lt"/>
              </a:rPr>
              <a:t>The "prevailing wage“ is the minimum wage amount which is the basic hourly rate and any fringe benefits, for each labor classification in a predetermined geographic area for a particular type of construction.  </a:t>
            </a:r>
          </a:p>
        </p:txBody>
      </p:sp>
      <p:sp>
        <p:nvSpPr>
          <p:cNvPr id="4" name="Slide Number Placeholder 3">
            <a:extLst>
              <a:ext uri="{FF2B5EF4-FFF2-40B4-BE49-F238E27FC236}">
                <a16:creationId xmlns:a16="http://schemas.microsoft.com/office/drawing/2014/main" id="{69F3F95E-9F15-313D-4579-1CC62876EB77}"/>
              </a:ext>
            </a:extLst>
          </p:cNvPr>
          <p:cNvSpPr>
            <a:spLocks noGrp="1"/>
          </p:cNvSpPr>
          <p:nvPr>
            <p:ph type="sldNum" sz="quarter" idx="5"/>
          </p:nvPr>
        </p:nvSpPr>
        <p:spPr/>
        <p:txBody>
          <a:bodyPr/>
          <a:lstStyle/>
          <a:p>
            <a:fld id="{DCCC15F1-1E53-4684-8FD4-B4EED7914D9E}" type="slidenum">
              <a:rPr lang="en-US" smtClean="0"/>
              <a:t>4</a:t>
            </a:fld>
            <a:endParaRPr lang="en-US"/>
          </a:p>
        </p:txBody>
      </p:sp>
    </p:spTree>
    <p:extLst>
      <p:ext uri="{BB962C8B-B14F-4D97-AF65-F5344CB8AC3E}">
        <p14:creationId xmlns:p14="http://schemas.microsoft.com/office/powerpoint/2010/main" val="10015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78C34-B31B-3E2D-640B-18711A7AB6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5D8E41-C95C-5E2A-D043-4382BB6605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2C81D1-08AB-49D4-BF98-2A118A1F04DD}"/>
              </a:ext>
            </a:extLst>
          </p:cNvPr>
          <p:cNvSpPr>
            <a:spLocks noGrp="1"/>
          </p:cNvSpPr>
          <p:nvPr>
            <p:ph type="body" idx="1"/>
          </p:nvPr>
        </p:nvSpPr>
        <p:spPr/>
        <p:txBody>
          <a:bodyPr/>
          <a:lstStyle/>
          <a:p>
            <a:pPr marL="171450" indent="-171450">
              <a:buFont typeface="Arial" panose="020B0604020202020204" pitchFamily="34" charset="0"/>
              <a:buChar char="•"/>
            </a:pPr>
            <a:r>
              <a:rPr lang="en-US" sz="1100" b="0" i="0" dirty="0">
                <a:solidFill>
                  <a:srgbClr val="212121"/>
                </a:solidFill>
                <a:effectLst/>
                <a:latin typeface="+mn-lt"/>
              </a:rPr>
              <a:t>The wage determination is issued by the United States Department of Labor, under the Service Contract Act, using available statistical data on prevailing wages and benefits paid in a specific locality. </a:t>
            </a:r>
          </a:p>
          <a:p>
            <a:pPr marL="171450" indent="-171450">
              <a:buFont typeface="Arial" panose="020B0604020202020204" pitchFamily="34" charset="0"/>
              <a:buChar char="•"/>
            </a:pPr>
            <a:r>
              <a:rPr lang="en-US" sz="1100" b="0" i="0" dirty="0">
                <a:solidFill>
                  <a:srgbClr val="212121"/>
                </a:solidFill>
                <a:effectLst/>
                <a:latin typeface="+mn-lt"/>
              </a:rPr>
              <a:t>The wages are published on the System for Award Management or the SAM website, for contracting agencies to include them into covered contracts. </a:t>
            </a:r>
            <a:endParaRPr lang="en-US" sz="1100" dirty="0">
              <a:latin typeface="+mn-lt"/>
            </a:endParaRPr>
          </a:p>
        </p:txBody>
      </p:sp>
      <p:sp>
        <p:nvSpPr>
          <p:cNvPr id="4" name="Slide Number Placeholder 3">
            <a:extLst>
              <a:ext uri="{FF2B5EF4-FFF2-40B4-BE49-F238E27FC236}">
                <a16:creationId xmlns:a16="http://schemas.microsoft.com/office/drawing/2014/main" id="{8048ECD0-5454-0386-0FC6-B577EB746DF8}"/>
              </a:ext>
            </a:extLst>
          </p:cNvPr>
          <p:cNvSpPr>
            <a:spLocks noGrp="1"/>
          </p:cNvSpPr>
          <p:nvPr>
            <p:ph type="sldNum" sz="quarter" idx="5"/>
          </p:nvPr>
        </p:nvSpPr>
        <p:spPr/>
        <p:txBody>
          <a:bodyPr/>
          <a:lstStyle/>
          <a:p>
            <a:fld id="{DCCC15F1-1E53-4684-8FD4-B4EED7914D9E}" type="slidenum">
              <a:rPr lang="en-US" smtClean="0"/>
              <a:t>5</a:t>
            </a:fld>
            <a:endParaRPr lang="en-US"/>
          </a:p>
        </p:txBody>
      </p:sp>
    </p:spTree>
    <p:extLst>
      <p:ext uri="{BB962C8B-B14F-4D97-AF65-F5344CB8AC3E}">
        <p14:creationId xmlns:p14="http://schemas.microsoft.com/office/powerpoint/2010/main" val="3715648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212121"/>
                </a:solidFill>
                <a:effectLst/>
                <a:latin typeface="+mn-lt"/>
              </a:rPr>
              <a:t>The Davis-Bacon Related Act or DBRA, are numerous statutes that authorized federal assistance to grants for various programs involving construction, alteration and/or repair of community infrastructures.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212121"/>
                </a:solidFill>
                <a:effectLst/>
                <a:latin typeface="+mn-lt"/>
              </a:rPr>
              <a:t>Some of the most cited Acts related to Davis-Bacon are: </a:t>
            </a:r>
            <a:endParaRPr lang="en-US" b="1" dirty="0"/>
          </a:p>
          <a:p>
            <a:pPr marL="171450" indent="-171450">
              <a:buFont typeface="Arial" panose="020B0604020202020204" pitchFamily="34" charset="0"/>
              <a:buChar char="•"/>
            </a:pPr>
            <a:r>
              <a:rPr lang="en-US" b="1" dirty="0"/>
              <a:t>The Housing and Community Development Act of 1974:</a:t>
            </a:r>
            <a:endParaRPr lang="en-US" dirty="0"/>
          </a:p>
          <a:p>
            <a:pPr lvl="1"/>
            <a:r>
              <a:rPr lang="en-US" dirty="0"/>
              <a:t>- This act provides funding for housing and community development projects, including those involving construction, and Davis-Bacon applies to applicable construction work.</a:t>
            </a:r>
          </a:p>
          <a:p>
            <a:pPr marL="171450" indent="-171450">
              <a:buFont typeface="Arial" panose="020B0604020202020204" pitchFamily="34" charset="0"/>
              <a:buChar char="•"/>
            </a:pPr>
            <a:r>
              <a:rPr lang="en-US" b="1" dirty="0"/>
              <a:t>The Copeland "Anti-Kickback" Act:</a:t>
            </a:r>
            <a:endParaRPr lang="en-US" dirty="0"/>
          </a:p>
          <a:p>
            <a:pPr lvl="1"/>
            <a:r>
              <a:rPr lang="en-US" dirty="0"/>
              <a:t>-Which prohibits contractors from inducing employees to give up any portion of their wages, a requirement related to DBRA compliance.</a:t>
            </a:r>
          </a:p>
          <a:p>
            <a:pPr marL="171450" indent="-171450">
              <a:buFont typeface="Arial" panose="020B0604020202020204" pitchFamily="34" charset="0"/>
              <a:buChar char="•"/>
            </a:pPr>
            <a:r>
              <a:rPr lang="en-US" b="1" dirty="0"/>
              <a:t>The Contract Work Hours and Safety Standards Act (CWHSSA):</a:t>
            </a:r>
            <a:endParaRPr lang="en-US" dirty="0"/>
          </a:p>
          <a:p>
            <a:pPr lvl="1"/>
            <a:r>
              <a:rPr lang="en-US" dirty="0"/>
              <a:t>- Sets requirements for overtime pay on projects subject to Davis-Bacon labor standards.</a:t>
            </a:r>
          </a:p>
          <a:p>
            <a:pPr marL="171450" indent="-171450">
              <a:buFont typeface="Arial" panose="020B0604020202020204" pitchFamily="34" charset="0"/>
              <a:buChar char="•"/>
            </a:pPr>
            <a:r>
              <a:rPr lang="en-US" b="1" dirty="0"/>
              <a:t>The Fair Labor Standards Act (FLSA):</a:t>
            </a:r>
            <a:endParaRPr lang="en-US" dirty="0"/>
          </a:p>
          <a:p>
            <a:pPr lvl="1"/>
            <a:r>
              <a:rPr lang="en-US" dirty="0"/>
              <a:t>- Which sets minimum wage and overtime pay requirements, which may also apply to Davis-Bacon covered projects. </a:t>
            </a:r>
          </a:p>
          <a:p>
            <a:endParaRPr lang="en-US" dirty="0"/>
          </a:p>
        </p:txBody>
      </p:sp>
      <p:sp>
        <p:nvSpPr>
          <p:cNvPr id="4" name="Slide Number Placeholder 3"/>
          <p:cNvSpPr>
            <a:spLocks noGrp="1"/>
          </p:cNvSpPr>
          <p:nvPr>
            <p:ph type="sldNum" sz="quarter" idx="5"/>
          </p:nvPr>
        </p:nvSpPr>
        <p:spPr/>
        <p:txBody>
          <a:bodyPr/>
          <a:lstStyle/>
          <a:p>
            <a:fld id="{DCCC15F1-1E53-4684-8FD4-B4EED7914D9E}" type="slidenum">
              <a:rPr lang="en-US" smtClean="0"/>
              <a:t>6</a:t>
            </a:fld>
            <a:endParaRPr lang="en-US"/>
          </a:p>
        </p:txBody>
      </p:sp>
    </p:spTree>
    <p:extLst>
      <p:ext uri="{BB962C8B-B14F-4D97-AF65-F5344CB8AC3E}">
        <p14:creationId xmlns:p14="http://schemas.microsoft.com/office/powerpoint/2010/main" val="2694732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Davis-Bacon Act applies to construction contracts with federal agencies. The Housing and Community Development Act then extends that mandate that “All laborers and mechanics employed by contractors or subcontractors in the performance of construction work financed in whole or in part with assistance received under this title shall be paid wages at rates not less than those prevailing on similar construction in the locality as determined by the Secretary of Labor in accordance with the Davis-Bacon Act….” </a:t>
            </a:r>
          </a:p>
          <a:p>
            <a:r>
              <a:rPr lang="en-US" dirty="0"/>
              <a:t>As a federally funded program, the Texas Community Development Block Grant, follows and complies with the federal labor standards laws and regulations associated with  Davis-Bacon. </a:t>
            </a:r>
          </a:p>
        </p:txBody>
      </p:sp>
      <p:sp>
        <p:nvSpPr>
          <p:cNvPr id="4" name="Slide Number Placeholder 3"/>
          <p:cNvSpPr>
            <a:spLocks noGrp="1"/>
          </p:cNvSpPr>
          <p:nvPr>
            <p:ph type="sldNum" sz="quarter" idx="5"/>
          </p:nvPr>
        </p:nvSpPr>
        <p:spPr/>
        <p:txBody>
          <a:bodyPr/>
          <a:lstStyle/>
          <a:p>
            <a:fld id="{DCCC15F1-1E53-4684-8FD4-B4EED7914D9E}" type="slidenum">
              <a:rPr lang="en-US" smtClean="0"/>
              <a:t>7</a:t>
            </a:fld>
            <a:endParaRPr lang="en-US"/>
          </a:p>
        </p:txBody>
      </p:sp>
    </p:spTree>
    <p:extLst>
      <p:ext uri="{BB962C8B-B14F-4D97-AF65-F5344CB8AC3E}">
        <p14:creationId xmlns:p14="http://schemas.microsoft.com/office/powerpoint/2010/main" val="1098698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There are four types of wage decisions:</a:t>
            </a:r>
          </a:p>
          <a:p>
            <a:pPr marL="171450" indent="-171450">
              <a:buFont typeface="Arial" panose="020B0604020202020204" pitchFamily="34" charset="0"/>
              <a:buChar char="•"/>
            </a:pPr>
            <a:r>
              <a:rPr lang="en-US" dirty="0"/>
              <a:t>Highway construction is for projects that include construction, alteration, or repair of roads, streets, highways, etc.. </a:t>
            </a:r>
          </a:p>
          <a:p>
            <a:pPr marL="171450" indent="-171450">
              <a:buFont typeface="Arial" panose="020B0604020202020204" pitchFamily="34" charset="0"/>
              <a:buChar char="•"/>
            </a:pPr>
            <a:r>
              <a:rPr lang="en-US" dirty="0"/>
              <a:t>Building construction is for projects that construct sheltered enclosures for housing persons, machinery, equipment, </a:t>
            </a:r>
            <a:r>
              <a:rPr lang="en-US" dirty="0" err="1"/>
              <a:t>etc</a:t>
            </a:r>
            <a:r>
              <a:rPr lang="en-US" dirty="0"/>
              <a:t>…</a:t>
            </a:r>
          </a:p>
          <a:p>
            <a:pPr marL="171450" indent="-171450">
              <a:buFont typeface="Arial" panose="020B0604020202020204" pitchFamily="34" charset="0"/>
              <a:buChar char="•"/>
            </a:pPr>
            <a:r>
              <a:rPr lang="en-US" dirty="0"/>
              <a:t>Residential construction is for projects involving construction, alteration, or repair of single-family houses or apartment buildings of no more than 4 stories high</a:t>
            </a:r>
          </a:p>
          <a:p>
            <a:pPr marL="171450" indent="-171450">
              <a:buFont typeface="Arial" panose="020B0604020202020204" pitchFamily="34" charset="0"/>
              <a:buChar char="•"/>
            </a:pPr>
            <a:r>
              <a:rPr lang="en-US" dirty="0"/>
              <a:t>Heavy construction is more of a catch all for projects that may not fit into one of the above categories, for example water or sewer projects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CCC15F1-1E53-4684-8FD4-B4EED7914D9E}" type="slidenum">
              <a:rPr lang="en-US" smtClean="0"/>
              <a:t>8</a:t>
            </a:fld>
            <a:endParaRPr lang="en-US"/>
          </a:p>
        </p:txBody>
      </p:sp>
    </p:spTree>
    <p:extLst>
      <p:ext uri="{BB962C8B-B14F-4D97-AF65-F5344CB8AC3E}">
        <p14:creationId xmlns:p14="http://schemas.microsoft.com/office/powerpoint/2010/main" val="330268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42B2E-A18C-50B0-59E7-CFEB464166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7C3433-8788-178B-359F-861A03567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A4CBBD-7AD6-60BA-5EE3-CCC715470500}"/>
              </a:ext>
            </a:extLst>
          </p:cNvPr>
          <p:cNvSpPr>
            <a:spLocks noGrp="1"/>
          </p:cNvSpPr>
          <p:nvPr>
            <p:ph type="body" idx="1"/>
          </p:nvPr>
        </p:nvSpPr>
        <p:spPr/>
        <p:txBody>
          <a:bodyPr/>
          <a:lstStyle/>
          <a:p>
            <a:pPr marL="171450" indent="-171450">
              <a:buFont typeface="Arial" panose="020B0604020202020204" pitchFamily="34" charset="0"/>
              <a:buChar char="•"/>
            </a:pPr>
            <a:r>
              <a:rPr lang="en-US" dirty="0"/>
              <a:t>Any construction work that is financed in whole or in part with CDBG funds, must adhere to certain Federal labor standards requirements. </a:t>
            </a:r>
          </a:p>
          <a:p>
            <a:pPr marL="171450" indent="-171450">
              <a:buFont typeface="Arial" panose="020B0604020202020204" pitchFamily="34" charset="0"/>
              <a:buChar char="•"/>
            </a:pPr>
            <a:r>
              <a:rPr lang="en-US" dirty="0"/>
              <a:t>By executing a TxCDBG grant agreement, Grant Recipients agrees to administer and enforce Davis-Bacon</a:t>
            </a:r>
          </a:p>
        </p:txBody>
      </p:sp>
      <p:sp>
        <p:nvSpPr>
          <p:cNvPr id="4" name="Slide Number Placeholder 3">
            <a:extLst>
              <a:ext uri="{FF2B5EF4-FFF2-40B4-BE49-F238E27FC236}">
                <a16:creationId xmlns:a16="http://schemas.microsoft.com/office/drawing/2014/main" id="{487EA79B-8E80-50DA-95CD-7E3ED020B341}"/>
              </a:ext>
            </a:extLst>
          </p:cNvPr>
          <p:cNvSpPr>
            <a:spLocks noGrp="1"/>
          </p:cNvSpPr>
          <p:nvPr>
            <p:ph type="sldNum" sz="quarter" idx="5"/>
          </p:nvPr>
        </p:nvSpPr>
        <p:spPr/>
        <p:txBody>
          <a:bodyPr/>
          <a:lstStyle/>
          <a:p>
            <a:fld id="{DCCC15F1-1E53-4684-8FD4-B4EED7914D9E}" type="slidenum">
              <a:rPr lang="en-US" smtClean="0"/>
              <a:t>9</a:t>
            </a:fld>
            <a:endParaRPr lang="en-US"/>
          </a:p>
        </p:txBody>
      </p:sp>
    </p:spTree>
    <p:extLst>
      <p:ext uri="{BB962C8B-B14F-4D97-AF65-F5344CB8AC3E}">
        <p14:creationId xmlns:p14="http://schemas.microsoft.com/office/powerpoint/2010/main" val="1634619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B7D53F-BFD8-4DCB-954F-5EAE532CF78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94C8D-C909-48A9-B27C-99CB31B51AD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7365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B7D53F-BFD8-4DCB-954F-5EAE532CF78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400999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B7D53F-BFD8-4DCB-954F-5EAE532CF78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136291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B7D53F-BFD8-4DCB-954F-5EAE532CF78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294852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B7D53F-BFD8-4DCB-954F-5EAE532CF78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94C8D-C909-48A9-B27C-99CB31B51AD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13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B7D53F-BFD8-4DCB-954F-5EAE532CF782}"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508261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B7D53F-BFD8-4DCB-954F-5EAE532CF782}"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3624176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B7D53F-BFD8-4DCB-954F-5EAE532CF782}"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256629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6B7D53F-BFD8-4DCB-954F-5EAE532CF782}" type="datetimeFigureOut">
              <a:rPr lang="en-US" smtClean="0"/>
              <a:t>9/19/2025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152290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6B7D53F-BFD8-4DCB-954F-5EAE532CF782}" type="datetimeFigureOut">
              <a:rPr lang="en-US" smtClean="0"/>
              <a:t>9/19/2025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0A94C8D-C909-48A9-B27C-99CB31B51AD3}" type="slidenum">
              <a:rPr lang="en-US" smtClean="0"/>
              <a:t>‹#›</a:t>
            </a:fld>
            <a:endParaRPr lang="en-US"/>
          </a:p>
        </p:txBody>
      </p:sp>
    </p:spTree>
    <p:extLst>
      <p:ext uri="{BB962C8B-B14F-4D97-AF65-F5344CB8AC3E}">
        <p14:creationId xmlns:p14="http://schemas.microsoft.com/office/powerpoint/2010/main" val="5575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B7D53F-BFD8-4DCB-954F-5EAE532CF782}"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A94C8D-C909-48A9-B27C-99CB31B51AD3}" type="slidenum">
              <a:rPr lang="en-US" smtClean="0"/>
              <a:t>‹#›</a:t>
            </a:fld>
            <a:endParaRPr lang="en-US"/>
          </a:p>
        </p:txBody>
      </p:sp>
    </p:spTree>
    <p:extLst>
      <p:ext uri="{BB962C8B-B14F-4D97-AF65-F5344CB8AC3E}">
        <p14:creationId xmlns:p14="http://schemas.microsoft.com/office/powerpoint/2010/main" val="143464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6B7D53F-BFD8-4DCB-954F-5EAE532CF782}" type="datetimeFigureOut">
              <a:rPr lang="en-US" smtClean="0"/>
              <a:t>9/19/2025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0A94C8D-C909-48A9-B27C-99CB31B51AD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283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am.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E3F6A8-0DE9-D0C2-852D-88D7027CFD08}"/>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482902" y="4643118"/>
            <a:ext cx="4655976" cy="1499762"/>
          </a:xfrm>
          <a:prstGeom prst="rect">
            <a:avLst/>
          </a:prstGeom>
        </p:spPr>
      </p:pic>
      <p:sp>
        <p:nvSpPr>
          <p:cNvPr id="5" name="TextBox 4">
            <a:extLst>
              <a:ext uri="{FF2B5EF4-FFF2-40B4-BE49-F238E27FC236}">
                <a16:creationId xmlns:a16="http://schemas.microsoft.com/office/drawing/2014/main" id="{F471AA8B-61BB-12BA-6766-9F985A0885BD}"/>
              </a:ext>
            </a:extLst>
          </p:cNvPr>
          <p:cNvSpPr txBox="1"/>
          <p:nvPr/>
        </p:nvSpPr>
        <p:spPr>
          <a:xfrm>
            <a:off x="261256" y="456567"/>
            <a:ext cx="11803225" cy="839204"/>
          </a:xfrm>
          <a:prstGeom prst="rect">
            <a:avLst/>
          </a:prstGeom>
          <a:noFill/>
        </p:spPr>
        <p:txBody>
          <a:bodyPr wrap="square" rtlCol="0">
            <a:spAutoFit/>
          </a:bodyPr>
          <a:lstStyle/>
          <a:p>
            <a:pPr algn="ctr">
              <a:lnSpc>
                <a:spcPct val="150000"/>
              </a:lnSpc>
            </a:pPr>
            <a:r>
              <a:rPr lang="en-US" sz="3600" b="1" dirty="0">
                <a:solidFill>
                  <a:schemeClr val="accent2">
                    <a:lumMod val="75000"/>
                  </a:schemeClr>
                </a:solidFill>
                <a:latin typeface="Book Antiqua" panose="02040602050305030304" pitchFamily="18" charset="0"/>
              </a:rPr>
              <a:t>Texas Community Development Block Grant Program</a:t>
            </a:r>
          </a:p>
        </p:txBody>
      </p:sp>
      <p:sp>
        <p:nvSpPr>
          <p:cNvPr id="7" name="TextBox 6">
            <a:extLst>
              <a:ext uri="{FF2B5EF4-FFF2-40B4-BE49-F238E27FC236}">
                <a16:creationId xmlns:a16="http://schemas.microsoft.com/office/drawing/2014/main" id="{9569D762-DF87-7B70-9539-D43A356A6AC4}"/>
              </a:ext>
            </a:extLst>
          </p:cNvPr>
          <p:cNvSpPr txBox="1"/>
          <p:nvPr/>
        </p:nvSpPr>
        <p:spPr>
          <a:xfrm>
            <a:off x="1896049" y="1861449"/>
            <a:ext cx="7598664" cy="2215991"/>
          </a:xfrm>
          <a:prstGeom prst="rect">
            <a:avLst/>
          </a:prstGeom>
          <a:noFill/>
        </p:spPr>
        <p:txBody>
          <a:bodyPr wrap="square">
            <a:spAutoFit/>
          </a:bodyPr>
          <a:lstStyle/>
          <a:p>
            <a:pPr algn="ctr"/>
            <a:r>
              <a:rPr lang="en-US" sz="4400" b="1" dirty="0">
                <a:solidFill>
                  <a:schemeClr val="accent3">
                    <a:lumMod val="50000"/>
                  </a:schemeClr>
                </a:solidFill>
                <a:latin typeface="Book Antiqua" panose="02040602050305030304" pitchFamily="18" charset="0"/>
              </a:rPr>
              <a:t>CDBG Over Coffee</a:t>
            </a:r>
          </a:p>
          <a:p>
            <a:pPr algn="ctr"/>
            <a:r>
              <a:rPr lang="en-US" sz="4400" dirty="0">
                <a:solidFill>
                  <a:schemeClr val="accent3">
                    <a:lumMod val="50000"/>
                  </a:schemeClr>
                </a:solidFill>
                <a:latin typeface="Book Antiqua" panose="02040602050305030304" pitchFamily="18" charset="0"/>
              </a:rPr>
              <a:t>Today’s Topic:</a:t>
            </a:r>
          </a:p>
          <a:p>
            <a:pPr algn="ctr"/>
            <a:endParaRPr lang="en-US" sz="1400" dirty="0">
              <a:solidFill>
                <a:schemeClr val="accent3">
                  <a:lumMod val="50000"/>
                </a:schemeClr>
              </a:solidFill>
              <a:latin typeface="Book Antiqua" panose="02040602050305030304" pitchFamily="18" charset="0"/>
            </a:endParaRPr>
          </a:p>
          <a:p>
            <a:pPr algn="ctr"/>
            <a:r>
              <a:rPr lang="en-US" sz="3600" dirty="0">
                <a:solidFill>
                  <a:schemeClr val="accent3">
                    <a:lumMod val="50000"/>
                  </a:schemeClr>
                </a:solidFill>
                <a:latin typeface="Book Antiqua" panose="02040602050305030304" pitchFamily="18" charset="0"/>
              </a:rPr>
              <a:t>Labor Standards</a:t>
            </a:r>
          </a:p>
        </p:txBody>
      </p:sp>
    </p:spTree>
    <p:extLst>
      <p:ext uri="{BB962C8B-B14F-4D97-AF65-F5344CB8AC3E}">
        <p14:creationId xmlns:p14="http://schemas.microsoft.com/office/powerpoint/2010/main" val="1707401997"/>
      </p:ext>
    </p:extLst>
  </p:cSld>
  <p:clrMapOvr>
    <a:masterClrMapping/>
  </p:clrMapOvr>
  <mc:AlternateContent xmlns:mc="http://schemas.openxmlformats.org/markup-compatibility/2006" xmlns:p14="http://schemas.microsoft.com/office/powerpoint/2010/main">
    <mc:Choice Requires="p14">
      <p:transition spd="slow" p14:dur="2000" advTm="9514"/>
    </mc:Choice>
    <mc:Fallback xmlns="">
      <p:transition spd="slow" advTm="951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DBBB-5338-109C-1E0F-B3D504670DAA}"/>
              </a:ext>
            </a:extLst>
          </p:cNvPr>
          <p:cNvSpPr>
            <a:spLocks noGrp="1"/>
          </p:cNvSpPr>
          <p:nvPr>
            <p:ph type="title"/>
          </p:nvPr>
        </p:nvSpPr>
        <p:spPr>
          <a:xfrm>
            <a:off x="1217260" y="899848"/>
            <a:ext cx="9938419" cy="837512"/>
          </a:xfrm>
        </p:spPr>
        <p:txBody>
          <a:bodyPr/>
          <a:lstStyle/>
          <a:p>
            <a:r>
              <a:rPr lang="en-US" b="1" dirty="0">
                <a:solidFill>
                  <a:schemeClr val="accent1">
                    <a:lumMod val="50000"/>
                  </a:schemeClr>
                </a:solidFill>
              </a:rPr>
              <a:t>Common Labor Standards Violations</a:t>
            </a:r>
          </a:p>
        </p:txBody>
      </p:sp>
      <p:sp>
        <p:nvSpPr>
          <p:cNvPr id="3" name="Content Placeholder 4">
            <a:extLst>
              <a:ext uri="{FF2B5EF4-FFF2-40B4-BE49-F238E27FC236}">
                <a16:creationId xmlns:a16="http://schemas.microsoft.com/office/drawing/2014/main" id="{F5970223-574E-D347-AB7F-3BCC667F0D4F}"/>
              </a:ext>
            </a:extLst>
          </p:cNvPr>
          <p:cNvSpPr>
            <a:spLocks noGrp="1"/>
          </p:cNvSpPr>
          <p:nvPr>
            <p:ph idx="1"/>
          </p:nvPr>
        </p:nvSpPr>
        <p:spPr>
          <a:xfrm>
            <a:off x="488732" y="1869857"/>
            <a:ext cx="11371964" cy="4199867"/>
          </a:xfrm>
        </p:spPr>
        <p:txBody>
          <a:bodyPr vert="horz" lIns="0" tIns="45720" rIns="0" bIns="45720" rtlCol="0">
            <a:normAutofit/>
          </a:bodyPr>
          <a:lstStyle/>
          <a:p>
            <a:pPr>
              <a:buFont typeface="Courier New" panose="02070309020205020404" pitchFamily="49" charset="0"/>
              <a:buChar char="o"/>
            </a:pPr>
            <a:r>
              <a:rPr lang="en-US" sz="2600" dirty="0"/>
              <a:t> </a:t>
            </a:r>
            <a:r>
              <a:rPr lang="en-US" sz="3600" dirty="0"/>
              <a:t>Failure to timely verify that the general wage decision is current before the bid opening</a:t>
            </a:r>
            <a:r>
              <a:rPr lang="en-US" sz="3200" dirty="0"/>
              <a:t>.</a:t>
            </a:r>
            <a:endParaRPr lang="en-US" sz="4400" dirty="0"/>
          </a:p>
          <a:p>
            <a:pPr>
              <a:buFont typeface="Courier New" panose="02070309020205020404" pitchFamily="49" charset="0"/>
              <a:buChar char="o"/>
            </a:pPr>
            <a:r>
              <a:rPr lang="en-US" sz="2600" dirty="0"/>
              <a:t> </a:t>
            </a:r>
            <a:r>
              <a:rPr lang="en-US" sz="3600" dirty="0"/>
              <a:t>Failing to request additional classifications/wages rates for classifications not listed in the wage decision. </a:t>
            </a:r>
            <a:endParaRPr lang="en-US" sz="2800" dirty="0"/>
          </a:p>
          <a:p>
            <a:pPr marL="0" indent="0">
              <a:buNone/>
            </a:pPr>
            <a:endParaRPr lang="en-US" sz="2600" dirty="0"/>
          </a:p>
        </p:txBody>
      </p:sp>
    </p:spTree>
    <p:extLst>
      <p:ext uri="{BB962C8B-B14F-4D97-AF65-F5344CB8AC3E}">
        <p14:creationId xmlns:p14="http://schemas.microsoft.com/office/powerpoint/2010/main" val="611605829"/>
      </p:ext>
    </p:extLst>
  </p:cSld>
  <p:clrMapOvr>
    <a:masterClrMapping/>
  </p:clrMapOvr>
  <mc:AlternateContent xmlns:mc="http://schemas.openxmlformats.org/markup-compatibility/2006" xmlns:p14="http://schemas.microsoft.com/office/powerpoint/2010/main">
    <mc:Choice Requires="p14">
      <p:transition spd="slow" p14:dur="2000" advTm="58916"/>
    </mc:Choice>
    <mc:Fallback xmlns="">
      <p:transition spd="slow" advTm="5891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0414B-7CFF-65AD-9ECC-800AA7252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791AB-FABC-3B8E-1939-3AE305FDAC7F}"/>
              </a:ext>
            </a:extLst>
          </p:cNvPr>
          <p:cNvSpPr>
            <a:spLocks noGrp="1"/>
          </p:cNvSpPr>
          <p:nvPr>
            <p:ph type="title"/>
          </p:nvPr>
        </p:nvSpPr>
        <p:spPr/>
        <p:txBody>
          <a:bodyPr/>
          <a:lstStyle/>
          <a:p>
            <a:r>
              <a:rPr lang="en-US" b="1" dirty="0">
                <a:solidFill>
                  <a:schemeClr val="accent1">
                    <a:lumMod val="50000"/>
                  </a:schemeClr>
                </a:solidFill>
              </a:rPr>
              <a:t>Davis-Bacon Act of 1931</a:t>
            </a:r>
            <a:endParaRPr lang="en-US" dirty="0"/>
          </a:p>
        </p:txBody>
      </p:sp>
      <p:sp>
        <p:nvSpPr>
          <p:cNvPr id="3" name="Content Placeholder 2">
            <a:extLst>
              <a:ext uri="{FF2B5EF4-FFF2-40B4-BE49-F238E27FC236}">
                <a16:creationId xmlns:a16="http://schemas.microsoft.com/office/drawing/2014/main" id="{E70B0F5F-CEB7-9CF0-8F55-8A643A088A1B}"/>
              </a:ext>
            </a:extLst>
          </p:cNvPr>
          <p:cNvSpPr>
            <a:spLocks noGrp="1"/>
          </p:cNvSpPr>
          <p:nvPr>
            <p:ph idx="1"/>
          </p:nvPr>
        </p:nvSpPr>
        <p:spPr>
          <a:xfrm>
            <a:off x="346841" y="2139696"/>
            <a:ext cx="11319602" cy="3929800"/>
          </a:xfrm>
        </p:spPr>
        <p:txBody>
          <a:bodyPr>
            <a:normAutofit/>
          </a:bodyPr>
          <a:lstStyle/>
          <a:p>
            <a:pPr algn="just"/>
            <a:r>
              <a:rPr lang="en-US" sz="3200" dirty="0"/>
              <a:t>T</a:t>
            </a:r>
            <a:r>
              <a:rPr lang="en-US" sz="3200" b="0" i="0" dirty="0">
                <a:effectLst/>
                <a:latin typeface="Arial" panose="020B0604020202020204" pitchFamily="34" charset="0"/>
              </a:rPr>
              <a:t>he </a:t>
            </a:r>
            <a:r>
              <a:rPr lang="en-US" sz="3200" b="1" i="0" dirty="0">
                <a:effectLst/>
                <a:latin typeface="Arial" panose="020B0604020202020204" pitchFamily="34" charset="0"/>
              </a:rPr>
              <a:t>Davis–Bacon Act</a:t>
            </a:r>
            <a:r>
              <a:rPr lang="en-US" sz="3200" b="0" i="0" dirty="0">
                <a:effectLst/>
                <a:latin typeface="Arial" panose="020B0604020202020204" pitchFamily="34" charset="0"/>
              </a:rPr>
              <a:t> of 1931 is a United </a:t>
            </a:r>
            <a:r>
              <a:rPr lang="en-US" sz="3200" dirty="0">
                <a:latin typeface="Arial" panose="020B0604020202020204" pitchFamily="34" charset="0"/>
              </a:rPr>
              <a:t>States federal law </a:t>
            </a:r>
            <a:r>
              <a:rPr lang="en-US" sz="3200" b="0" i="0" dirty="0">
                <a:effectLst/>
                <a:latin typeface="Arial" panose="020B0604020202020204" pitchFamily="34" charset="0"/>
              </a:rPr>
              <a:t>that establishes the requirement for paying the local </a:t>
            </a:r>
            <a:r>
              <a:rPr lang="en-US" sz="3200" b="1" i="0" dirty="0">
                <a:effectLst/>
                <a:latin typeface="Arial" panose="020B0604020202020204" pitchFamily="34" charset="0"/>
              </a:rPr>
              <a:t>prevailing wages</a:t>
            </a:r>
            <a:r>
              <a:rPr lang="en-US" sz="3200" b="0" i="0" dirty="0">
                <a:effectLst/>
                <a:latin typeface="Arial" panose="020B0604020202020204" pitchFamily="34" charset="0"/>
              </a:rPr>
              <a:t> on public works projects for laborers and mechanics. It applies to "contractors and subcontractors performing on federally funded or assisted contracts in excess of $2,000 for the construction, alteration, or repair (including painting and decorating) of public buildings or public works“.</a:t>
            </a:r>
            <a:endParaRPr lang="en-US" sz="3200" dirty="0"/>
          </a:p>
        </p:txBody>
      </p:sp>
    </p:spTree>
    <p:extLst>
      <p:ext uri="{BB962C8B-B14F-4D97-AF65-F5344CB8AC3E}">
        <p14:creationId xmlns:p14="http://schemas.microsoft.com/office/powerpoint/2010/main" val="2424504216"/>
      </p:ext>
    </p:extLst>
  </p:cSld>
  <p:clrMapOvr>
    <a:masterClrMapping/>
  </p:clrMapOvr>
  <mc:AlternateContent xmlns:mc="http://schemas.openxmlformats.org/markup-compatibility/2006" xmlns:p14="http://schemas.microsoft.com/office/powerpoint/2010/main">
    <mc:Choice Requires="p14">
      <p:transition spd="slow" p14:dur="2000" advTm="67609"/>
    </mc:Choice>
    <mc:Fallback xmlns="">
      <p:transition spd="slow" advTm="6760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6FA1FF4-39C3-FCBA-5DB2-382F4C88AE17}"/>
              </a:ext>
            </a:extLst>
          </p:cNvPr>
          <p:cNvSpPr>
            <a:spLocks noGrp="1"/>
          </p:cNvSpPr>
          <p:nvPr>
            <p:ph type="title"/>
          </p:nvPr>
        </p:nvSpPr>
        <p:spPr>
          <a:xfrm>
            <a:off x="1049790" y="877587"/>
            <a:ext cx="10058400" cy="758705"/>
          </a:xfrm>
        </p:spPr>
        <p:txBody>
          <a:bodyPr>
            <a:noAutofit/>
          </a:bodyPr>
          <a:lstStyle/>
          <a:p>
            <a:pPr algn="l"/>
            <a:r>
              <a:rPr lang="en-US" b="1" dirty="0">
                <a:solidFill>
                  <a:schemeClr val="accent1">
                    <a:lumMod val="50000"/>
                  </a:schemeClr>
                </a:solidFill>
              </a:rPr>
              <a:t> </a:t>
            </a:r>
            <a:r>
              <a:rPr lang="en-US" sz="4800" b="1" dirty="0">
                <a:solidFill>
                  <a:schemeClr val="accent1">
                    <a:lumMod val="50000"/>
                  </a:schemeClr>
                </a:solidFill>
                <a:latin typeface="+mj-lt"/>
              </a:rPr>
              <a:t>Sponsors Of The Act </a:t>
            </a:r>
            <a:endParaRPr lang="en-US" b="1" dirty="0">
              <a:solidFill>
                <a:schemeClr val="accent1">
                  <a:lumMod val="50000"/>
                </a:schemeClr>
              </a:solidFill>
            </a:endParaRPr>
          </a:p>
        </p:txBody>
      </p:sp>
      <p:sp>
        <p:nvSpPr>
          <p:cNvPr id="10" name="Content Placeholder 4">
            <a:extLst>
              <a:ext uri="{FF2B5EF4-FFF2-40B4-BE49-F238E27FC236}">
                <a16:creationId xmlns:a16="http://schemas.microsoft.com/office/drawing/2014/main" id="{86E09E7C-55A4-A146-EDDB-8B30EF02DAFE}"/>
              </a:ext>
            </a:extLst>
          </p:cNvPr>
          <p:cNvSpPr>
            <a:spLocks noGrp="1"/>
          </p:cNvSpPr>
          <p:nvPr>
            <p:ph idx="1"/>
          </p:nvPr>
        </p:nvSpPr>
        <p:spPr>
          <a:xfrm>
            <a:off x="609642" y="2414147"/>
            <a:ext cx="10993779" cy="3797098"/>
          </a:xfrm>
        </p:spPr>
        <p:txBody>
          <a:bodyPr>
            <a:normAutofit/>
          </a:bodyPr>
          <a:lstStyle/>
          <a:p>
            <a:pPr>
              <a:buFont typeface="Courier New" panose="02070309020205020404" pitchFamily="49" charset="0"/>
              <a:buChar char="o"/>
            </a:pPr>
            <a:r>
              <a:rPr lang="en-US" sz="3200" b="0" i="0" dirty="0">
                <a:solidFill>
                  <a:schemeClr val="tx1"/>
                </a:solidFill>
                <a:effectLst/>
                <a:latin typeface="Arial" panose="020B0604020202020204" pitchFamily="34" charset="0"/>
              </a:rPr>
              <a:t> </a:t>
            </a:r>
            <a:r>
              <a:rPr lang="en-US" sz="3200" b="0" i="0" dirty="0">
                <a:solidFill>
                  <a:schemeClr val="tx1"/>
                </a:solidFill>
                <a:effectLst/>
              </a:rPr>
              <a:t>Named after Senator James J. Davis and Representative Robert L. Bacon. </a:t>
            </a:r>
          </a:p>
          <a:p>
            <a:pPr>
              <a:buFont typeface="Courier New" panose="02070309020205020404" pitchFamily="49" charset="0"/>
              <a:buChar char="o"/>
            </a:pPr>
            <a:r>
              <a:rPr lang="en-US" sz="3200" b="0" i="0" dirty="0">
                <a:solidFill>
                  <a:schemeClr val="tx1"/>
                </a:solidFill>
                <a:effectLst/>
              </a:rPr>
              <a:t>The Davis–Bacon act was passed by Congress and signed into law by President Herbert Hoover on March 3, 1931.</a:t>
            </a:r>
            <a:endParaRPr lang="en-US" sz="3200" dirty="0">
              <a:solidFill>
                <a:schemeClr val="tx1"/>
              </a:solidFill>
              <a:cs typeface="Calibri" panose="020F0502020204030204" pitchFamily="34" charset="0"/>
            </a:endParaRPr>
          </a:p>
        </p:txBody>
      </p:sp>
    </p:spTree>
    <p:extLst>
      <p:ext uri="{BB962C8B-B14F-4D97-AF65-F5344CB8AC3E}">
        <p14:creationId xmlns:p14="http://schemas.microsoft.com/office/powerpoint/2010/main" val="3020432092"/>
      </p:ext>
    </p:extLst>
  </p:cSld>
  <p:clrMapOvr>
    <a:masterClrMapping/>
  </p:clrMapOvr>
  <mc:AlternateContent xmlns:mc="http://schemas.openxmlformats.org/markup-compatibility/2006" xmlns:p14="http://schemas.microsoft.com/office/powerpoint/2010/main">
    <mc:Choice Requires="p14">
      <p:transition spd="slow" p14:dur="2000" advTm="28166"/>
    </mc:Choice>
    <mc:Fallback xmlns="">
      <p:transition spd="slow" advTm="2816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F6193-F56F-C1AB-74C2-A228134341A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A93D742-D0C2-20C8-617D-64A0B0EC3F73}"/>
              </a:ext>
            </a:extLst>
          </p:cNvPr>
          <p:cNvSpPr>
            <a:spLocks noGrp="1"/>
          </p:cNvSpPr>
          <p:nvPr>
            <p:ph type="title"/>
          </p:nvPr>
        </p:nvSpPr>
        <p:spPr>
          <a:xfrm>
            <a:off x="890656" y="822126"/>
            <a:ext cx="10031411" cy="758705"/>
          </a:xfrm>
        </p:spPr>
        <p:txBody>
          <a:bodyPr>
            <a:noAutofit/>
          </a:bodyPr>
          <a:lstStyle/>
          <a:p>
            <a:pPr algn="l"/>
            <a:r>
              <a:rPr lang="en-US" b="1" dirty="0">
                <a:solidFill>
                  <a:schemeClr val="accent1">
                    <a:lumMod val="50000"/>
                  </a:schemeClr>
                </a:solidFill>
              </a:rPr>
              <a:t>Appropriate Prevailing Wages</a:t>
            </a:r>
          </a:p>
        </p:txBody>
      </p:sp>
      <p:sp>
        <p:nvSpPr>
          <p:cNvPr id="5" name="Content Placeholder 4">
            <a:extLst>
              <a:ext uri="{FF2B5EF4-FFF2-40B4-BE49-F238E27FC236}">
                <a16:creationId xmlns:a16="http://schemas.microsoft.com/office/drawing/2014/main" id="{54424819-8A74-6B0D-A21C-BA603506AD20}"/>
              </a:ext>
            </a:extLst>
          </p:cNvPr>
          <p:cNvSpPr>
            <a:spLocks noGrp="1"/>
          </p:cNvSpPr>
          <p:nvPr>
            <p:ph idx="1"/>
          </p:nvPr>
        </p:nvSpPr>
        <p:spPr>
          <a:xfrm>
            <a:off x="315310" y="2001080"/>
            <a:ext cx="11571891" cy="4034794"/>
          </a:xfrm>
        </p:spPr>
        <p:txBody>
          <a:bodyPr>
            <a:noAutofit/>
          </a:bodyPr>
          <a:lstStyle/>
          <a:p>
            <a:pPr>
              <a:buFont typeface="Courier New" panose="02070309020205020404" pitchFamily="49" charset="0"/>
              <a:buChar char="o"/>
            </a:pPr>
            <a:r>
              <a:rPr lang="en-US" sz="2800" dirty="0"/>
              <a:t> Contractors must pay laborers and mechanics working on the site at least the locally prevailing wages.</a:t>
            </a:r>
          </a:p>
          <a:p>
            <a:pPr>
              <a:buFont typeface="Courier New" panose="02070309020205020404" pitchFamily="49" charset="0"/>
              <a:buChar char="o"/>
            </a:pPr>
            <a:r>
              <a:rPr lang="en-US" sz="2800" dirty="0"/>
              <a:t> </a:t>
            </a:r>
            <a:r>
              <a:rPr lang="en-US" sz="2800" b="0" i="0" dirty="0">
                <a:solidFill>
                  <a:srgbClr val="212121"/>
                </a:solidFill>
                <a:effectLst/>
                <a:latin typeface="+mn-lt"/>
              </a:rPr>
              <a:t>The Davis-Bacon "prevailing wage" is the combination of the basic hourly rate, and any fringe benefits listed in a Davis-Bacon wage determination.</a:t>
            </a:r>
            <a:endParaRPr lang="en-US" sz="2800" dirty="0"/>
          </a:p>
        </p:txBody>
      </p:sp>
    </p:spTree>
    <p:extLst>
      <p:ext uri="{BB962C8B-B14F-4D97-AF65-F5344CB8AC3E}">
        <p14:creationId xmlns:p14="http://schemas.microsoft.com/office/powerpoint/2010/main" val="3162298170"/>
      </p:ext>
    </p:extLst>
  </p:cSld>
  <p:clrMapOvr>
    <a:masterClrMapping/>
  </p:clrMapOvr>
  <mc:AlternateContent xmlns:mc="http://schemas.openxmlformats.org/markup-compatibility/2006" xmlns:p14="http://schemas.microsoft.com/office/powerpoint/2010/main">
    <mc:Choice Requires="p14">
      <p:transition spd="slow" p14:dur="2000" advTm="35580"/>
    </mc:Choice>
    <mc:Fallback xmlns="">
      <p:transition spd="slow" advTm="3558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3BE461-8D1D-37E8-50F1-BF7FE8A5F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85A07E-85E9-CDE4-C0A8-2EB23414708E}"/>
              </a:ext>
            </a:extLst>
          </p:cNvPr>
          <p:cNvSpPr>
            <a:spLocks noGrp="1"/>
          </p:cNvSpPr>
          <p:nvPr>
            <p:ph type="title"/>
          </p:nvPr>
        </p:nvSpPr>
        <p:spPr>
          <a:xfrm>
            <a:off x="1097280" y="286603"/>
            <a:ext cx="10058400" cy="1450757"/>
          </a:xfrm>
        </p:spPr>
        <p:txBody>
          <a:bodyPr>
            <a:normAutofit/>
          </a:bodyPr>
          <a:lstStyle/>
          <a:p>
            <a:r>
              <a:rPr lang="en-US" b="1" dirty="0">
                <a:solidFill>
                  <a:schemeClr val="accent1">
                    <a:lumMod val="50000"/>
                  </a:schemeClr>
                </a:solidFill>
              </a:rPr>
              <a:t>Wage Determinations Publication </a:t>
            </a:r>
          </a:p>
        </p:txBody>
      </p:sp>
      <p:sp>
        <p:nvSpPr>
          <p:cNvPr id="6" name="Content Placeholder 5">
            <a:extLst>
              <a:ext uri="{FF2B5EF4-FFF2-40B4-BE49-F238E27FC236}">
                <a16:creationId xmlns:a16="http://schemas.microsoft.com/office/drawing/2014/main" id="{0DB63CEF-87E4-ADAA-1711-1361141D43E7}"/>
              </a:ext>
            </a:extLst>
          </p:cNvPr>
          <p:cNvSpPr>
            <a:spLocks noGrp="1"/>
          </p:cNvSpPr>
          <p:nvPr>
            <p:ph idx="1"/>
          </p:nvPr>
        </p:nvSpPr>
        <p:spPr>
          <a:xfrm>
            <a:off x="1097279" y="2093494"/>
            <a:ext cx="10190831" cy="3902449"/>
          </a:xfrm>
        </p:spPr>
        <p:txBody>
          <a:bodyPr>
            <a:normAutofit/>
          </a:bodyPr>
          <a:lstStyle/>
          <a:p>
            <a:pPr>
              <a:buFont typeface="Courier New" panose="02070309020205020404" pitchFamily="49" charset="0"/>
              <a:buChar char="o"/>
            </a:pPr>
            <a:r>
              <a:rPr lang="en-US" sz="3200" b="0" i="0" dirty="0">
                <a:effectLst/>
                <a:latin typeface="Source Sans Pro Web"/>
              </a:rPr>
              <a:t> The U.S. Department of Labor (DOL) issues wages determinations using prevailing wages and benefits paid in a specif</a:t>
            </a:r>
            <a:r>
              <a:rPr lang="en-US" sz="3200" dirty="0">
                <a:latin typeface="Source Sans Pro Web"/>
              </a:rPr>
              <a:t>ic locality. </a:t>
            </a:r>
            <a:endParaRPr lang="en-US" sz="3200" b="0" i="0" dirty="0">
              <a:effectLst/>
              <a:latin typeface="Source Sans Pro Web"/>
            </a:endParaRPr>
          </a:p>
          <a:p>
            <a:pPr>
              <a:buFont typeface="Courier New" panose="02070309020205020404" pitchFamily="49" charset="0"/>
              <a:buChar char="o"/>
            </a:pPr>
            <a:r>
              <a:rPr lang="en-US" sz="3200" b="0" i="0" dirty="0">
                <a:effectLst/>
                <a:latin typeface="Source Sans Pro Web"/>
              </a:rPr>
              <a:t> Published on the System for Award Management (SAM) website.</a:t>
            </a:r>
          </a:p>
          <a:p>
            <a:pPr marL="0" indent="0">
              <a:buNone/>
            </a:pPr>
            <a:endParaRPr lang="en-US" sz="3200" dirty="0"/>
          </a:p>
        </p:txBody>
      </p:sp>
      <p:sp>
        <p:nvSpPr>
          <p:cNvPr id="5" name="TextBox 4">
            <a:extLst>
              <a:ext uri="{FF2B5EF4-FFF2-40B4-BE49-F238E27FC236}">
                <a16:creationId xmlns:a16="http://schemas.microsoft.com/office/drawing/2014/main" id="{34632DCC-F1BB-801B-837C-908713DC73D2}"/>
              </a:ext>
            </a:extLst>
          </p:cNvPr>
          <p:cNvSpPr txBox="1"/>
          <p:nvPr/>
        </p:nvSpPr>
        <p:spPr>
          <a:xfrm>
            <a:off x="3750364" y="5472723"/>
            <a:ext cx="2690192" cy="523220"/>
          </a:xfrm>
          <a:prstGeom prst="rect">
            <a:avLst/>
          </a:prstGeom>
          <a:noFill/>
        </p:spPr>
        <p:txBody>
          <a:bodyPr wrap="square" rtlCol="0">
            <a:spAutoFit/>
          </a:bodyPr>
          <a:lstStyle/>
          <a:p>
            <a:r>
              <a:rPr lang="en-US" sz="2800" dirty="0">
                <a:hlinkClick r:id="rId3"/>
              </a:rPr>
              <a:t>https://sam.gov</a:t>
            </a:r>
            <a:endParaRPr lang="en-US" sz="2800" dirty="0"/>
          </a:p>
        </p:txBody>
      </p:sp>
    </p:spTree>
    <p:extLst>
      <p:ext uri="{BB962C8B-B14F-4D97-AF65-F5344CB8AC3E}">
        <p14:creationId xmlns:p14="http://schemas.microsoft.com/office/powerpoint/2010/main" val="1404164204"/>
      </p:ext>
    </p:extLst>
  </p:cSld>
  <p:clrMapOvr>
    <a:masterClrMapping/>
  </p:clrMapOvr>
  <mc:AlternateContent xmlns:mc="http://schemas.openxmlformats.org/markup-compatibility/2006" xmlns:p14="http://schemas.microsoft.com/office/powerpoint/2010/main">
    <mc:Choice Requires="p14">
      <p:transition spd="slow" p14:dur="2000" advTm="26311"/>
    </mc:Choice>
    <mc:Fallback xmlns="">
      <p:transition spd="slow" advTm="263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C5DF4-21F6-6AE3-7F27-CFE450479164}"/>
              </a:ext>
            </a:extLst>
          </p:cNvPr>
          <p:cNvSpPr>
            <a:spLocks noGrp="1"/>
          </p:cNvSpPr>
          <p:nvPr>
            <p:ph type="title"/>
          </p:nvPr>
        </p:nvSpPr>
        <p:spPr/>
        <p:txBody>
          <a:bodyPr/>
          <a:lstStyle/>
          <a:p>
            <a:r>
              <a:rPr lang="en-US" b="1" dirty="0">
                <a:solidFill>
                  <a:schemeClr val="accent1">
                    <a:lumMod val="50000"/>
                  </a:schemeClr>
                </a:solidFill>
              </a:rPr>
              <a:t>Davis-Bacon and Related Acts (DBRA)</a:t>
            </a:r>
            <a:endParaRPr lang="en-US" dirty="0"/>
          </a:p>
        </p:txBody>
      </p:sp>
      <p:sp>
        <p:nvSpPr>
          <p:cNvPr id="6" name="Content Placeholder 4">
            <a:extLst>
              <a:ext uri="{FF2B5EF4-FFF2-40B4-BE49-F238E27FC236}">
                <a16:creationId xmlns:a16="http://schemas.microsoft.com/office/drawing/2014/main" id="{D5790A6E-DA89-DB04-486F-374D1CD1CF73}"/>
              </a:ext>
            </a:extLst>
          </p:cNvPr>
          <p:cNvSpPr txBox="1">
            <a:spLocks/>
          </p:cNvSpPr>
          <p:nvPr/>
        </p:nvSpPr>
        <p:spPr>
          <a:xfrm>
            <a:off x="1232453" y="2184813"/>
            <a:ext cx="10551382" cy="3171576"/>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Courier New" panose="02070309020205020404" pitchFamily="49" charset="0"/>
              <a:buChar char="o"/>
            </a:pPr>
            <a:r>
              <a:rPr lang="en-US" sz="3400" dirty="0"/>
              <a:t> Housing and Community Development Act of 1974</a:t>
            </a:r>
          </a:p>
          <a:p>
            <a:pPr>
              <a:buFont typeface="Courier New" panose="02070309020205020404" pitchFamily="49" charset="0"/>
              <a:buChar char="o"/>
            </a:pPr>
            <a:r>
              <a:rPr lang="en-US" sz="3400" dirty="0"/>
              <a:t> Copeland Anti-Kickback Act</a:t>
            </a:r>
          </a:p>
          <a:p>
            <a:pPr>
              <a:buFont typeface="Courier New" panose="02070309020205020404" pitchFamily="49" charset="0"/>
              <a:buChar char="o"/>
            </a:pPr>
            <a:r>
              <a:rPr lang="en-US" sz="3400" dirty="0"/>
              <a:t> Contract Work Hours and Safety Standards Act</a:t>
            </a:r>
          </a:p>
          <a:p>
            <a:pPr>
              <a:buFont typeface="Courier New" panose="02070309020205020404" pitchFamily="49" charset="0"/>
              <a:buChar char="o"/>
            </a:pPr>
            <a:r>
              <a:rPr lang="en-US" sz="3400" dirty="0"/>
              <a:t> Fair Labor Standards Act</a:t>
            </a:r>
          </a:p>
        </p:txBody>
      </p:sp>
    </p:spTree>
    <p:extLst>
      <p:ext uri="{BB962C8B-B14F-4D97-AF65-F5344CB8AC3E}">
        <p14:creationId xmlns:p14="http://schemas.microsoft.com/office/powerpoint/2010/main" val="2762585325"/>
      </p:ext>
    </p:extLst>
  </p:cSld>
  <p:clrMapOvr>
    <a:masterClrMapping/>
  </p:clrMapOvr>
  <mc:AlternateContent xmlns:mc="http://schemas.openxmlformats.org/markup-compatibility/2006" xmlns:p14="http://schemas.microsoft.com/office/powerpoint/2010/main">
    <mc:Choice Requires="p14">
      <p:transition spd="slow" p14:dur="2000" advTm="76292"/>
    </mc:Choice>
    <mc:Fallback xmlns="">
      <p:transition spd="slow" advTm="7629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32F0D-BE51-446E-14A5-6BE309FF8630}"/>
              </a:ext>
            </a:extLst>
          </p:cNvPr>
          <p:cNvSpPr>
            <a:spLocks noGrp="1"/>
          </p:cNvSpPr>
          <p:nvPr>
            <p:ph type="title"/>
          </p:nvPr>
        </p:nvSpPr>
        <p:spPr>
          <a:xfrm>
            <a:off x="1203296" y="286603"/>
            <a:ext cx="10058400" cy="1450757"/>
          </a:xfrm>
        </p:spPr>
        <p:txBody>
          <a:bodyPr>
            <a:normAutofit/>
          </a:bodyPr>
          <a:lstStyle/>
          <a:p>
            <a:r>
              <a:rPr lang="en-US" sz="4600" b="1" dirty="0">
                <a:solidFill>
                  <a:schemeClr val="accent1">
                    <a:lumMod val="50000"/>
                  </a:schemeClr>
                </a:solidFill>
              </a:rPr>
              <a:t>Housing and Community Development Act</a:t>
            </a:r>
            <a:endParaRPr lang="en-US" sz="4600" dirty="0"/>
          </a:p>
        </p:txBody>
      </p:sp>
      <p:sp>
        <p:nvSpPr>
          <p:cNvPr id="3" name="Content Placeholder 2">
            <a:extLst>
              <a:ext uri="{FF2B5EF4-FFF2-40B4-BE49-F238E27FC236}">
                <a16:creationId xmlns:a16="http://schemas.microsoft.com/office/drawing/2014/main" id="{3E701293-D053-1188-C938-6F70DD89C4C5}"/>
              </a:ext>
            </a:extLst>
          </p:cNvPr>
          <p:cNvSpPr>
            <a:spLocks noGrp="1"/>
          </p:cNvSpPr>
          <p:nvPr>
            <p:ph idx="1"/>
          </p:nvPr>
        </p:nvSpPr>
        <p:spPr>
          <a:xfrm>
            <a:off x="1097279" y="1951751"/>
            <a:ext cx="10312843" cy="3667170"/>
          </a:xfrm>
        </p:spPr>
        <p:txBody>
          <a:bodyPr>
            <a:normAutofit/>
          </a:bodyPr>
          <a:lstStyle/>
          <a:p>
            <a:pPr>
              <a:buFont typeface="Courier New" panose="02070309020205020404" pitchFamily="49" charset="0"/>
              <a:buChar char="o"/>
            </a:pPr>
            <a:r>
              <a:rPr lang="en-US" sz="3200" dirty="0">
                <a:latin typeface="Arial" panose="020B0604020202020204" pitchFamily="34" charset="0"/>
                <a:cs typeface="Arial" panose="020B0604020202020204" pitchFamily="34" charset="0"/>
              </a:rPr>
              <a:t> Section 110 (a) of the HCDA requires that laborers and mechanics on CDBG funded construction projects must be paid prevailing wages according to the Davis-Bacon Act.</a:t>
            </a:r>
          </a:p>
          <a:p>
            <a:pPr>
              <a:buFont typeface="Courier New" panose="02070309020205020404" pitchFamily="49" charset="0"/>
              <a:buChar char="o"/>
            </a:pPr>
            <a:r>
              <a:rPr lang="en-US" sz="3200" dirty="0">
                <a:latin typeface="Arial" panose="020B0604020202020204" pitchFamily="34" charset="0"/>
                <a:cs typeface="Arial" panose="020B0604020202020204" pitchFamily="34" charset="0"/>
              </a:rPr>
              <a:t> Applies to all prime contractors and subcontractors.</a:t>
            </a:r>
          </a:p>
          <a:p>
            <a:pPr>
              <a:buFont typeface="Courier New" panose="02070309020205020404" pitchFamily="49" charset="0"/>
              <a:buChar char="o"/>
            </a:pPr>
            <a:r>
              <a:rPr lang="en-US" sz="3200" dirty="0">
                <a:latin typeface="Arial" panose="020B0604020202020204" pitchFamily="34" charset="0"/>
                <a:cs typeface="Arial" panose="020B0604020202020204" pitchFamily="34" charset="0"/>
              </a:rPr>
              <a:t> Mandatory for construction financed in whole or in part with CDBG assistance.</a:t>
            </a:r>
          </a:p>
          <a:p>
            <a:pPr>
              <a:buFont typeface="Courier New" panose="02070309020205020404" pitchFamily="49" charset="0"/>
              <a:buChar char="o"/>
            </a:pPr>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477238"/>
      </p:ext>
    </p:extLst>
  </p:cSld>
  <p:clrMapOvr>
    <a:masterClrMapping/>
  </p:clrMapOvr>
  <mc:AlternateContent xmlns:mc="http://schemas.openxmlformats.org/markup-compatibility/2006" xmlns:p14="http://schemas.microsoft.com/office/powerpoint/2010/main">
    <mc:Choice Requires="p14">
      <p:transition spd="slow" p14:dur="2000" advTm="50396"/>
    </mc:Choice>
    <mc:Fallback xmlns="">
      <p:transition spd="slow" advTm="5039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5D97B-9783-E92C-519A-B967C7B05574}"/>
              </a:ext>
            </a:extLst>
          </p:cNvPr>
          <p:cNvSpPr>
            <a:spLocks noGrp="1"/>
          </p:cNvSpPr>
          <p:nvPr>
            <p:ph type="title"/>
          </p:nvPr>
        </p:nvSpPr>
        <p:spPr>
          <a:xfrm>
            <a:off x="1097280" y="286603"/>
            <a:ext cx="10058400" cy="1450757"/>
          </a:xfrm>
        </p:spPr>
        <p:txBody>
          <a:bodyPr>
            <a:normAutofit/>
          </a:bodyPr>
          <a:lstStyle/>
          <a:p>
            <a:r>
              <a:rPr lang="en-US" b="1" dirty="0">
                <a:solidFill>
                  <a:schemeClr val="accent1">
                    <a:lumMod val="50000"/>
                  </a:schemeClr>
                </a:solidFill>
              </a:rPr>
              <a:t>Labor Standards Compliance </a:t>
            </a:r>
          </a:p>
        </p:txBody>
      </p:sp>
      <p:sp>
        <p:nvSpPr>
          <p:cNvPr id="5" name="TextBox 4">
            <a:extLst>
              <a:ext uri="{FF2B5EF4-FFF2-40B4-BE49-F238E27FC236}">
                <a16:creationId xmlns:a16="http://schemas.microsoft.com/office/drawing/2014/main" id="{8EFF9550-B995-20B2-4694-57926B4553F9}"/>
              </a:ext>
            </a:extLst>
          </p:cNvPr>
          <p:cNvSpPr txBox="1"/>
          <p:nvPr/>
        </p:nvSpPr>
        <p:spPr>
          <a:xfrm>
            <a:off x="1244105" y="1920602"/>
            <a:ext cx="5996610" cy="4308872"/>
          </a:xfrm>
          <a:prstGeom prst="rect">
            <a:avLst/>
          </a:prstGeom>
          <a:noFill/>
        </p:spPr>
        <p:txBody>
          <a:bodyPr wrap="square" rtlCol="0">
            <a:spAutoFit/>
          </a:bodyPr>
          <a:lstStyle/>
          <a:p>
            <a:r>
              <a:rPr lang="en-US" sz="4000" dirty="0"/>
              <a:t>Wage Rate Classifications:</a:t>
            </a:r>
          </a:p>
          <a:p>
            <a:pPr marL="571500" indent="-571500">
              <a:lnSpc>
                <a:spcPct val="150000"/>
              </a:lnSpc>
              <a:buClr>
                <a:schemeClr val="accent1"/>
              </a:buClr>
              <a:buFont typeface="Courier New" panose="02070309020205020404" pitchFamily="49" charset="0"/>
              <a:buChar char="o"/>
            </a:pPr>
            <a:r>
              <a:rPr lang="en-US" sz="3600" dirty="0"/>
              <a:t>Highway  Construction</a:t>
            </a:r>
          </a:p>
          <a:p>
            <a:pPr marL="571500" indent="-571500">
              <a:lnSpc>
                <a:spcPct val="150000"/>
              </a:lnSpc>
              <a:buClr>
                <a:schemeClr val="accent1"/>
              </a:buClr>
              <a:buFont typeface="Courier New" panose="02070309020205020404" pitchFamily="49" charset="0"/>
              <a:buChar char="o"/>
            </a:pPr>
            <a:r>
              <a:rPr lang="en-US" sz="3600" dirty="0"/>
              <a:t>Building Construction </a:t>
            </a:r>
          </a:p>
          <a:p>
            <a:pPr marL="571500" indent="-571500">
              <a:lnSpc>
                <a:spcPct val="150000"/>
              </a:lnSpc>
              <a:buClr>
                <a:schemeClr val="accent1"/>
              </a:buClr>
              <a:buFont typeface="Courier New" panose="02070309020205020404" pitchFamily="49" charset="0"/>
              <a:buChar char="o"/>
            </a:pPr>
            <a:r>
              <a:rPr lang="en-US" sz="3600" dirty="0"/>
              <a:t>Residential Construction </a:t>
            </a:r>
          </a:p>
          <a:p>
            <a:pPr marL="571500" indent="-571500">
              <a:lnSpc>
                <a:spcPct val="150000"/>
              </a:lnSpc>
              <a:buClr>
                <a:schemeClr val="accent1"/>
              </a:buClr>
              <a:buFont typeface="Courier New" panose="02070309020205020404" pitchFamily="49" charset="0"/>
              <a:buChar char="o"/>
            </a:pPr>
            <a:r>
              <a:rPr lang="en-US" sz="3600" dirty="0"/>
              <a:t>Heavy Construction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49218879"/>
      </p:ext>
    </p:extLst>
  </p:cSld>
  <p:clrMapOvr>
    <a:masterClrMapping/>
  </p:clrMapOvr>
  <mc:AlternateContent xmlns:mc="http://schemas.openxmlformats.org/markup-compatibility/2006" xmlns:p14="http://schemas.microsoft.com/office/powerpoint/2010/main">
    <mc:Choice Requires="p14">
      <p:transition spd="slow" p14:dur="2000" advTm="46907"/>
    </mc:Choice>
    <mc:Fallback xmlns="">
      <p:transition spd="slow" advTm="4690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AF71B4-6E97-C6E1-7191-92E1CB08C2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ABAAA-6E8B-377F-BA63-7C0C4B6F297E}"/>
              </a:ext>
            </a:extLst>
          </p:cNvPr>
          <p:cNvSpPr>
            <a:spLocks noGrp="1"/>
          </p:cNvSpPr>
          <p:nvPr>
            <p:ph type="title"/>
          </p:nvPr>
        </p:nvSpPr>
        <p:spPr>
          <a:xfrm>
            <a:off x="1097280" y="286603"/>
            <a:ext cx="10058400" cy="1450757"/>
          </a:xfrm>
        </p:spPr>
        <p:txBody>
          <a:bodyPr>
            <a:normAutofit/>
          </a:bodyPr>
          <a:lstStyle/>
          <a:p>
            <a:r>
              <a:rPr lang="en-US" b="1" dirty="0">
                <a:solidFill>
                  <a:schemeClr val="accent1">
                    <a:lumMod val="50000"/>
                  </a:schemeClr>
                </a:solidFill>
              </a:rPr>
              <a:t>Labor Standards Compliance </a:t>
            </a:r>
          </a:p>
        </p:txBody>
      </p:sp>
      <p:sp>
        <p:nvSpPr>
          <p:cNvPr id="6" name="Content Placeholder 5">
            <a:extLst>
              <a:ext uri="{FF2B5EF4-FFF2-40B4-BE49-F238E27FC236}">
                <a16:creationId xmlns:a16="http://schemas.microsoft.com/office/drawing/2014/main" id="{AAB4E88A-04FA-BC87-645D-FB9D7B54F7ED}"/>
              </a:ext>
            </a:extLst>
          </p:cNvPr>
          <p:cNvSpPr>
            <a:spLocks noGrp="1"/>
          </p:cNvSpPr>
          <p:nvPr>
            <p:ph idx="1"/>
          </p:nvPr>
        </p:nvSpPr>
        <p:spPr>
          <a:xfrm>
            <a:off x="1097279" y="2093495"/>
            <a:ext cx="10445364" cy="2459456"/>
          </a:xfrm>
        </p:spPr>
        <p:txBody>
          <a:bodyPr>
            <a:normAutofit/>
          </a:bodyPr>
          <a:lstStyle/>
          <a:p>
            <a:pPr marL="571500" indent="-342900">
              <a:lnSpc>
                <a:spcPct val="100000"/>
              </a:lnSpc>
              <a:spcBef>
                <a:spcPts val="0"/>
              </a:spcBef>
              <a:spcAft>
                <a:spcPts val="0"/>
              </a:spcAft>
              <a:buFont typeface="Courier New" panose="02070309020205020404" pitchFamily="49" charset="0"/>
              <a:buChar char="o"/>
            </a:pPr>
            <a:r>
              <a:rPr lang="en-US" sz="3200" b="0" i="0" dirty="0">
                <a:effectLst/>
                <a:latin typeface="Source Sans Pro Web"/>
              </a:rPr>
              <a:t>By executing a TxCDBG grant </a:t>
            </a:r>
            <a:r>
              <a:rPr lang="en-US" sz="3200" dirty="0">
                <a:latin typeface="Source Sans Pro Web"/>
              </a:rPr>
              <a:t>agreement, the Grant  Recipient Agrees to administer and enforce Davis-Bacon requirements and responsibilities. </a:t>
            </a:r>
          </a:p>
          <a:p>
            <a:pPr marL="384048" lvl="2" indent="0">
              <a:buNone/>
            </a:pPr>
            <a:endParaRPr lang="en-US" sz="3200" dirty="0">
              <a:latin typeface="Source Sans Pro Web"/>
            </a:endParaRPr>
          </a:p>
          <a:p>
            <a:pPr marL="0" indent="0">
              <a:buNone/>
            </a:pPr>
            <a:endParaRPr lang="en-US" sz="3200" b="0" i="0" dirty="0">
              <a:effectLst/>
              <a:latin typeface="Source Sans Pro Web"/>
            </a:endParaRPr>
          </a:p>
          <a:p>
            <a:pPr marL="0" indent="0">
              <a:buNone/>
            </a:pPr>
            <a:endParaRPr lang="en-US" sz="3200" dirty="0"/>
          </a:p>
        </p:txBody>
      </p:sp>
      <p:pic>
        <p:nvPicPr>
          <p:cNvPr id="12" name="Picture 11">
            <a:extLst>
              <a:ext uri="{FF2B5EF4-FFF2-40B4-BE49-F238E27FC236}">
                <a16:creationId xmlns:a16="http://schemas.microsoft.com/office/drawing/2014/main" id="{9245DA5D-D874-F631-D089-70B130A32228}"/>
              </a:ext>
            </a:extLst>
          </p:cNvPr>
          <p:cNvPicPr>
            <a:picLocks noChangeAspect="1"/>
          </p:cNvPicPr>
          <p:nvPr/>
        </p:nvPicPr>
        <p:blipFill>
          <a:blip r:embed="rId3"/>
          <a:stretch>
            <a:fillRect/>
          </a:stretch>
        </p:blipFill>
        <p:spPr>
          <a:xfrm>
            <a:off x="1515784" y="4104750"/>
            <a:ext cx="9160431" cy="804336"/>
          </a:xfrm>
          <a:prstGeom prst="rect">
            <a:avLst/>
          </a:prstGeom>
        </p:spPr>
      </p:pic>
    </p:spTree>
    <p:extLst>
      <p:ext uri="{BB962C8B-B14F-4D97-AF65-F5344CB8AC3E}">
        <p14:creationId xmlns:p14="http://schemas.microsoft.com/office/powerpoint/2010/main" val="290209157"/>
      </p:ext>
    </p:extLst>
  </p:cSld>
  <p:clrMapOvr>
    <a:masterClrMapping/>
  </p:clrMapOvr>
  <mc:AlternateContent xmlns:mc="http://schemas.openxmlformats.org/markup-compatibility/2006" xmlns:p14="http://schemas.microsoft.com/office/powerpoint/2010/main">
    <mc:Choice Requires="p14">
      <p:transition spd="slow" p14:dur="2000" advTm="19806"/>
    </mc:Choice>
    <mc:Fallback xmlns="">
      <p:transition spd="slow" advTm="19806"/>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3598</TotalTime>
  <Words>1291</Words>
  <Application>Microsoft Office PowerPoint</Application>
  <PresentationFormat>Widescreen</PresentationFormat>
  <Paragraphs>87</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Book Antiqua</vt:lpstr>
      <vt:lpstr>Calibri</vt:lpstr>
      <vt:lpstr>Calibri Light</vt:lpstr>
      <vt:lpstr>Courier New</vt:lpstr>
      <vt:lpstr>Source Sans Pro Web</vt:lpstr>
      <vt:lpstr>Retrospect</vt:lpstr>
      <vt:lpstr>PowerPoint Presentation</vt:lpstr>
      <vt:lpstr>Davis-Bacon Act of 1931</vt:lpstr>
      <vt:lpstr> Sponsors Of The Act </vt:lpstr>
      <vt:lpstr>Appropriate Prevailing Wages</vt:lpstr>
      <vt:lpstr>Wage Determinations Publication </vt:lpstr>
      <vt:lpstr>Davis-Bacon and Related Acts (DBRA)</vt:lpstr>
      <vt:lpstr>Housing and Community Development Act</vt:lpstr>
      <vt:lpstr>Labor Standards Compliance </vt:lpstr>
      <vt:lpstr>Labor Standards Compliance </vt:lpstr>
      <vt:lpstr>Common Labor Standards Violations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Jeanette Chardon-Martinez</dc:creator>
  <cp:lastModifiedBy>Christian Campbell</cp:lastModifiedBy>
  <cp:revision>86</cp:revision>
  <cp:lastPrinted>2024-01-30T19:36:24Z</cp:lastPrinted>
  <dcterms:created xsi:type="dcterms:W3CDTF">2023-10-20T17:07:29Z</dcterms:created>
  <dcterms:modified xsi:type="dcterms:W3CDTF">2025-09-19T14:54:18Z</dcterms:modified>
</cp:coreProperties>
</file>